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109" y="5944870"/>
            <a:ext cx="4892675" cy="913130"/>
          </a:xfrm>
          <a:custGeom>
            <a:avLst/>
            <a:gdLst/>
            <a:ahLst/>
            <a:cxnLst/>
            <a:rect l="l" t="t" r="r" b="b"/>
            <a:pathLst>
              <a:path w="4892675" h="913129">
                <a:moveTo>
                  <a:pt x="77226" y="19413"/>
                </a:moveTo>
                <a:lnTo>
                  <a:pt x="3632395" y="913129"/>
                </a:lnTo>
                <a:lnTo>
                  <a:pt x="4892402" y="913129"/>
                </a:lnTo>
                <a:lnTo>
                  <a:pt x="77226" y="19413"/>
                </a:lnTo>
                <a:close/>
              </a:path>
              <a:path w="4892675" h="913129">
                <a:moveTo>
                  <a:pt x="0" y="0"/>
                </a:moveTo>
                <a:lnTo>
                  <a:pt x="0" y="5079"/>
                </a:lnTo>
                <a:lnTo>
                  <a:pt x="77226" y="19413"/>
                </a:lnTo>
                <a:lnTo>
                  <a:pt x="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140" y="5938520"/>
            <a:ext cx="3650615" cy="919480"/>
          </a:xfrm>
          <a:custGeom>
            <a:avLst/>
            <a:gdLst/>
            <a:ahLst/>
            <a:cxnLst/>
            <a:rect l="l" t="t" r="r" b="b"/>
            <a:pathLst>
              <a:path w="3650615" h="919479">
                <a:moveTo>
                  <a:pt x="0" y="0"/>
                </a:moveTo>
                <a:lnTo>
                  <a:pt x="7620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70879"/>
            <a:ext cx="3402329" cy="1087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90" y="1596390"/>
            <a:ext cx="7395209" cy="1484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190" y="1596390"/>
            <a:ext cx="7395209" cy="1484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92910" y="4953000"/>
              <a:ext cx="7444740" cy="486409"/>
            </a:xfrm>
            <a:custGeom>
              <a:avLst/>
              <a:gdLst/>
              <a:ahLst/>
              <a:cxnLst/>
              <a:rect l="l" t="t" r="r" b="b"/>
              <a:pathLst>
                <a:path w="7444740" h="486410">
                  <a:moveTo>
                    <a:pt x="7444740" y="0"/>
                  </a:moveTo>
                  <a:lnTo>
                    <a:pt x="0" y="289559"/>
                  </a:lnTo>
                  <a:lnTo>
                    <a:pt x="7444740" y="486409"/>
                  </a:lnTo>
                  <a:lnTo>
                    <a:pt x="7444740" y="0"/>
                  </a:lnTo>
                  <a:close/>
                </a:path>
              </a:pathLst>
            </a:custGeom>
            <a:solidFill>
              <a:srgbClr val="9ECAD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379" y="5236209"/>
              <a:ext cx="9018270" cy="787400"/>
            </a:xfrm>
            <a:custGeom>
              <a:avLst/>
              <a:gdLst/>
              <a:ahLst/>
              <a:cxnLst/>
              <a:rect l="l" t="t" r="r" b="b"/>
              <a:pathLst>
                <a:path w="9018270" h="787400">
                  <a:moveTo>
                    <a:pt x="9018270" y="0"/>
                  </a:moveTo>
                  <a:lnTo>
                    <a:pt x="0" y="0"/>
                  </a:lnTo>
                  <a:lnTo>
                    <a:pt x="9018270" y="787399"/>
                  </a:lnTo>
                  <a:lnTo>
                    <a:pt x="9018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" y="4992369"/>
              <a:ext cx="9141460" cy="1865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86019"/>
              <a:ext cx="9144000" cy="8140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98450" y="1713229"/>
            <a:ext cx="8845550" cy="30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1850" y="5561329"/>
            <a:ext cx="40874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9" dirty="0">
                <a:solidFill>
                  <a:srgbClr val="454545"/>
                </a:solidFill>
                <a:latin typeface="Georgia"/>
                <a:cs typeface="Georgia"/>
              </a:rPr>
              <a:t>By- </a:t>
            </a:r>
            <a:r>
              <a:rPr sz="3600" spc="204" dirty="0">
                <a:solidFill>
                  <a:srgbClr val="454545"/>
                </a:solidFill>
                <a:latin typeface="Georgia"/>
                <a:cs typeface="Georgia"/>
              </a:rPr>
              <a:t>Dr.</a:t>
            </a:r>
            <a:r>
              <a:rPr lang="en-IN" sz="3600" spc="285" dirty="0" err="1">
                <a:solidFill>
                  <a:srgbClr val="454545"/>
                </a:solidFill>
                <a:latin typeface="Georgia"/>
                <a:cs typeface="Georgia"/>
              </a:rPr>
              <a:t>Ajaz</a:t>
            </a:r>
            <a:r>
              <a:rPr lang="en-IN" sz="3600" spc="285" dirty="0">
                <a:solidFill>
                  <a:srgbClr val="454545"/>
                </a:solidFill>
                <a:latin typeface="Georgia"/>
                <a:cs typeface="Georgia"/>
              </a:rPr>
              <a:t> Qadir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80035" marR="17780" indent="-255270">
              <a:lnSpc>
                <a:spcPts val="2700"/>
              </a:lnSpc>
              <a:spcBef>
                <a:spcPts val="439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47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280" dirty="0"/>
              <a:t>The </a:t>
            </a:r>
            <a:r>
              <a:rPr sz="2500" spc="-295" dirty="0"/>
              <a:t>differential </a:t>
            </a:r>
            <a:r>
              <a:rPr sz="2500" spc="-280" dirty="0"/>
              <a:t>diagnosis </a:t>
            </a:r>
            <a:r>
              <a:rPr sz="2500" spc="-285" dirty="0"/>
              <a:t>of </a:t>
            </a:r>
            <a:r>
              <a:rPr sz="2500" spc="-325" dirty="0"/>
              <a:t>myxoedema </a:t>
            </a:r>
            <a:r>
              <a:rPr sz="2500" spc="-350" dirty="0"/>
              <a:t>coma </a:t>
            </a:r>
            <a:r>
              <a:rPr sz="2500" spc="-355" dirty="0"/>
              <a:t>will  </a:t>
            </a:r>
            <a:r>
              <a:rPr sz="2500" spc="-300" dirty="0"/>
              <a:t>includes </a:t>
            </a:r>
            <a:r>
              <a:rPr sz="2500" spc="-310" dirty="0"/>
              <a:t>other </a:t>
            </a:r>
            <a:r>
              <a:rPr sz="2500" spc="-305" dirty="0"/>
              <a:t>causes </a:t>
            </a:r>
            <a:r>
              <a:rPr sz="2500" spc="-285" dirty="0"/>
              <a:t>of </a:t>
            </a:r>
            <a:r>
              <a:rPr sz="2500" spc="-280" dirty="0"/>
              <a:t>a </a:t>
            </a:r>
            <a:r>
              <a:rPr sz="2500" spc="-305" dirty="0"/>
              <a:t>deterioration </a:t>
            </a:r>
            <a:r>
              <a:rPr sz="2500" spc="-280" dirty="0"/>
              <a:t>in </a:t>
            </a:r>
            <a:r>
              <a:rPr sz="2500" spc="-330" dirty="0"/>
              <a:t>mental  </a:t>
            </a:r>
            <a:r>
              <a:rPr sz="2500" spc="-300" dirty="0"/>
              <a:t>state:</a:t>
            </a:r>
            <a:endParaRPr sz="250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50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55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295" dirty="0"/>
              <a:t>Hypothermia.</a:t>
            </a:r>
            <a:endParaRPr sz="25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190" y="3068320"/>
            <a:ext cx="323278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47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305" dirty="0">
                <a:latin typeface="Arial Black"/>
                <a:cs typeface="Arial Black"/>
              </a:rPr>
              <a:t>Septic</a:t>
            </a:r>
            <a:r>
              <a:rPr sz="2500" spc="-140" dirty="0">
                <a:latin typeface="Arial Black"/>
                <a:cs typeface="Arial Black"/>
              </a:rPr>
              <a:t> </a:t>
            </a:r>
            <a:r>
              <a:rPr sz="2500" spc="-305" dirty="0">
                <a:latin typeface="Arial Black"/>
                <a:cs typeface="Arial Black"/>
              </a:rPr>
              <a:t>shock.</a:t>
            </a:r>
            <a:endParaRPr sz="2500">
              <a:latin typeface="Arial Black"/>
              <a:cs typeface="Arial Black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25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310" dirty="0">
                <a:latin typeface="Arial Black"/>
                <a:cs typeface="Arial Black"/>
              </a:rPr>
              <a:t>Psychiatric</a:t>
            </a:r>
            <a:r>
              <a:rPr sz="2500" spc="-165" dirty="0">
                <a:latin typeface="Arial Black"/>
                <a:cs typeface="Arial Black"/>
              </a:rPr>
              <a:t> </a:t>
            </a:r>
            <a:r>
              <a:rPr sz="2500" spc="-280" dirty="0">
                <a:latin typeface="Arial Black"/>
                <a:cs typeface="Arial Black"/>
              </a:rPr>
              <a:t>disorders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890" y="3893820"/>
            <a:ext cx="1682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8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7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060" y="3855720"/>
            <a:ext cx="7524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300" dirty="0">
                <a:latin typeface="Arial Black"/>
                <a:cs typeface="Arial Black"/>
              </a:rPr>
              <a:t>Dementia </a:t>
            </a:r>
            <a:r>
              <a:rPr sz="2500" spc="-285" dirty="0">
                <a:latin typeface="Arial Black"/>
                <a:cs typeface="Arial Black"/>
              </a:rPr>
              <a:t>(including </a:t>
            </a:r>
            <a:r>
              <a:rPr sz="2500" spc="-280" dirty="0">
                <a:latin typeface="Arial Black"/>
                <a:cs typeface="Arial Black"/>
              </a:rPr>
              <a:t>Alzheimer's</a:t>
            </a:r>
            <a:r>
              <a:rPr sz="2500" spc="135" dirty="0">
                <a:latin typeface="Arial Black"/>
                <a:cs typeface="Arial Black"/>
              </a:rPr>
              <a:t> </a:t>
            </a:r>
            <a:r>
              <a:rPr sz="2500" spc="-260" dirty="0">
                <a:latin typeface="Arial Black"/>
                <a:cs typeface="Arial Black"/>
              </a:rPr>
              <a:t>disease),Depression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790" y="4249420"/>
            <a:ext cx="7874000" cy="14846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05435" marR="237490" indent="-255270">
              <a:lnSpc>
                <a:spcPts val="2700"/>
              </a:lnSpc>
              <a:spcBef>
                <a:spcPts val="440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69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265" dirty="0">
                <a:latin typeface="Arial Black"/>
                <a:cs typeface="Arial Black"/>
              </a:rPr>
              <a:t>Changes </a:t>
            </a:r>
            <a:r>
              <a:rPr sz="2500" spc="-285" dirty="0">
                <a:latin typeface="Arial Black"/>
                <a:cs typeface="Arial Black"/>
              </a:rPr>
              <a:t>in </a:t>
            </a:r>
            <a:r>
              <a:rPr sz="2500" spc="-330" dirty="0">
                <a:latin typeface="Arial Black"/>
                <a:cs typeface="Arial Black"/>
              </a:rPr>
              <a:t>mental </a:t>
            </a:r>
            <a:r>
              <a:rPr sz="2500" spc="-335" dirty="0">
                <a:latin typeface="Arial Black"/>
                <a:cs typeface="Arial Black"/>
              </a:rPr>
              <a:t>state </a:t>
            </a:r>
            <a:r>
              <a:rPr sz="2500" spc="-295" dirty="0">
                <a:latin typeface="Arial Black"/>
                <a:cs typeface="Arial Black"/>
              </a:rPr>
              <a:t>secondary </a:t>
            </a:r>
            <a:r>
              <a:rPr sz="2500" spc="-350" dirty="0">
                <a:latin typeface="Arial Black"/>
                <a:cs typeface="Arial Black"/>
              </a:rPr>
              <a:t>to </a:t>
            </a:r>
            <a:r>
              <a:rPr sz="2500" spc="-310" dirty="0">
                <a:latin typeface="Arial Black"/>
                <a:cs typeface="Arial Black"/>
              </a:rPr>
              <a:t>other </a:t>
            </a:r>
            <a:r>
              <a:rPr sz="2500" spc="-325" dirty="0">
                <a:latin typeface="Arial Black"/>
                <a:cs typeface="Arial Black"/>
              </a:rPr>
              <a:t>medical  </a:t>
            </a:r>
            <a:r>
              <a:rPr sz="2500" spc="-310" dirty="0">
                <a:latin typeface="Arial Black"/>
                <a:cs typeface="Arial Black"/>
              </a:rPr>
              <a:t>conditions </a:t>
            </a:r>
            <a:r>
              <a:rPr sz="2500" spc="-280" dirty="0">
                <a:latin typeface="Arial Black"/>
                <a:cs typeface="Arial Black"/>
              </a:rPr>
              <a:t>and </a:t>
            </a:r>
            <a:r>
              <a:rPr sz="2500" spc="-290" dirty="0">
                <a:latin typeface="Arial Black"/>
                <a:cs typeface="Arial Black"/>
              </a:rPr>
              <a:t>drugs,Hypoglycaemia </a:t>
            </a:r>
            <a:r>
              <a:rPr sz="2500" spc="-285" dirty="0">
                <a:latin typeface="Arial Black"/>
                <a:cs typeface="Arial Black"/>
              </a:rPr>
              <a:t>(may</a:t>
            </a:r>
            <a:r>
              <a:rPr sz="2500" spc="-235" dirty="0">
                <a:latin typeface="Arial Black"/>
                <a:cs typeface="Arial Black"/>
              </a:rPr>
              <a:t> </a:t>
            </a:r>
            <a:r>
              <a:rPr sz="2500" spc="-285" dirty="0">
                <a:latin typeface="Arial Black"/>
                <a:cs typeface="Arial Black"/>
              </a:rPr>
              <a:t>co-exist)</a:t>
            </a:r>
            <a:endParaRPr sz="2500">
              <a:latin typeface="Arial Black"/>
              <a:cs typeface="Arial Black"/>
            </a:endParaRPr>
          </a:p>
          <a:p>
            <a:pPr marL="305435" marR="43180" indent="-255270">
              <a:lnSpc>
                <a:spcPts val="2700"/>
              </a:lnSpc>
              <a:spcBef>
                <a:spcPts val="390"/>
              </a:spcBef>
            </a:pPr>
            <a:r>
              <a:rPr sz="2550" spc="-869" baseline="16339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550" spc="555" baseline="16339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500" spc="-295" dirty="0">
                <a:latin typeface="Arial Black"/>
                <a:cs typeface="Arial Black"/>
              </a:rPr>
              <a:t>Encephalitis </a:t>
            </a:r>
            <a:r>
              <a:rPr sz="2500" spc="-285" dirty="0">
                <a:latin typeface="Arial Black"/>
                <a:cs typeface="Arial Black"/>
              </a:rPr>
              <a:t>and </a:t>
            </a:r>
            <a:r>
              <a:rPr sz="2500" spc="-295" dirty="0">
                <a:latin typeface="Arial Black"/>
                <a:cs typeface="Arial Black"/>
              </a:rPr>
              <a:t>meningitis, </a:t>
            </a:r>
            <a:r>
              <a:rPr sz="2500" spc="-325" dirty="0">
                <a:latin typeface="Arial Black"/>
                <a:cs typeface="Arial Black"/>
              </a:rPr>
              <a:t>Hepatic </a:t>
            </a:r>
            <a:r>
              <a:rPr sz="2500" spc="-290" dirty="0">
                <a:latin typeface="Arial Black"/>
                <a:cs typeface="Arial Black"/>
              </a:rPr>
              <a:t>encephalopathy,  </a:t>
            </a:r>
            <a:r>
              <a:rPr sz="2500" spc="-285" dirty="0">
                <a:latin typeface="Arial Black"/>
                <a:cs typeface="Arial Black"/>
              </a:rPr>
              <a:t>Cerebrovascular</a:t>
            </a:r>
            <a:r>
              <a:rPr sz="2500" spc="-150" dirty="0">
                <a:latin typeface="Arial Black"/>
                <a:cs typeface="Arial Black"/>
              </a:rPr>
              <a:t> </a:t>
            </a:r>
            <a:r>
              <a:rPr sz="2500" spc="-265" dirty="0">
                <a:latin typeface="Arial Black"/>
                <a:cs typeface="Arial Black"/>
              </a:rPr>
              <a:t>disease.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1629"/>
            <a:ext cx="8620760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" y="0"/>
            <a:ext cx="91325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15109"/>
            <a:ext cx="7998459" cy="310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30480" indent="-255270">
              <a:lnSpc>
                <a:spcPct val="100000"/>
              </a:lnSpc>
              <a:spcBef>
                <a:spcPts val="1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70" dirty="0">
                <a:latin typeface="Arial Black"/>
                <a:cs typeface="Arial Black"/>
              </a:rPr>
              <a:t>Admit </a:t>
            </a:r>
            <a:r>
              <a:rPr sz="2700" spc="-375" dirty="0">
                <a:latin typeface="Arial Black"/>
                <a:cs typeface="Arial Black"/>
              </a:rPr>
              <a:t>to </a:t>
            </a:r>
            <a:r>
              <a:rPr sz="2700" spc="-320" dirty="0">
                <a:latin typeface="Arial Black"/>
                <a:cs typeface="Arial Black"/>
              </a:rPr>
              <a:t>intensive </a:t>
            </a:r>
            <a:r>
              <a:rPr sz="2700" spc="-340" dirty="0">
                <a:latin typeface="Arial Black"/>
                <a:cs typeface="Arial Black"/>
              </a:rPr>
              <a:t>care </a:t>
            </a:r>
            <a:r>
              <a:rPr sz="2700" spc="-345" dirty="0">
                <a:latin typeface="Arial Black"/>
                <a:cs typeface="Arial Black"/>
              </a:rPr>
              <a:t>unit </a:t>
            </a:r>
            <a:r>
              <a:rPr sz="2700" spc="-300" dirty="0">
                <a:latin typeface="Arial Black"/>
                <a:cs typeface="Arial Black"/>
              </a:rPr>
              <a:t>for </a:t>
            </a:r>
            <a:r>
              <a:rPr sz="2700" spc="-335" dirty="0">
                <a:latin typeface="Arial Black"/>
                <a:cs typeface="Arial Black"/>
              </a:rPr>
              <a:t>continuous  </a:t>
            </a:r>
            <a:r>
              <a:rPr sz="2700" spc="-330" dirty="0">
                <a:latin typeface="Arial Black"/>
                <a:cs typeface="Arial Black"/>
              </a:rPr>
              <a:t>monitoring </a:t>
            </a:r>
            <a:r>
              <a:rPr sz="2700" spc="-305" dirty="0">
                <a:latin typeface="Arial Black"/>
                <a:cs typeface="Arial Black"/>
              </a:rPr>
              <a:t>of </a:t>
            </a:r>
            <a:r>
              <a:rPr sz="2700" spc="-325" dirty="0">
                <a:latin typeface="Arial Black"/>
                <a:cs typeface="Arial Black"/>
              </a:rPr>
              <a:t>cardiovascular </a:t>
            </a:r>
            <a:r>
              <a:rPr sz="2700" spc="-305" dirty="0">
                <a:latin typeface="Arial Black"/>
                <a:cs typeface="Arial Black"/>
              </a:rPr>
              <a:t>and </a:t>
            </a:r>
            <a:r>
              <a:rPr sz="2700" spc="-325" dirty="0">
                <a:latin typeface="Arial Black"/>
                <a:cs typeface="Arial Black"/>
              </a:rPr>
              <a:t>pulmonary</a:t>
            </a:r>
            <a:r>
              <a:rPr sz="2700" spc="-45" dirty="0">
                <a:latin typeface="Arial Black"/>
                <a:cs typeface="Arial Black"/>
              </a:rPr>
              <a:t> </a:t>
            </a:r>
            <a:r>
              <a:rPr sz="2700" spc="-355" dirty="0">
                <a:latin typeface="Arial Black"/>
                <a:cs typeface="Arial Black"/>
              </a:rPr>
              <a:t>status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Supportive</a:t>
            </a:r>
            <a:r>
              <a:rPr sz="2700" spc="-160" dirty="0">
                <a:latin typeface="Arial Black"/>
                <a:cs typeface="Arial Black"/>
              </a:rPr>
              <a:t> </a:t>
            </a:r>
            <a:r>
              <a:rPr sz="2700" spc="-340" dirty="0">
                <a:latin typeface="Arial Black"/>
                <a:cs typeface="Arial Black"/>
              </a:rPr>
              <a:t>care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260" dirty="0">
                <a:latin typeface="Arial Black"/>
                <a:cs typeface="Arial Black"/>
              </a:rPr>
              <a:t>ABC</a:t>
            </a:r>
            <a:r>
              <a:rPr sz="2700" spc="-160" dirty="0">
                <a:latin typeface="Arial Black"/>
                <a:cs typeface="Arial Black"/>
              </a:rPr>
              <a:t> </a:t>
            </a:r>
            <a:r>
              <a:rPr sz="2700" spc="-320" dirty="0">
                <a:latin typeface="Arial Black"/>
                <a:cs typeface="Arial Black"/>
              </a:rPr>
              <a:t>measures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35" dirty="0">
                <a:latin typeface="Arial Black"/>
                <a:cs typeface="Arial Black"/>
              </a:rPr>
              <a:t>Treat </a:t>
            </a:r>
            <a:r>
              <a:rPr sz="2700" spc="-330" dirty="0">
                <a:latin typeface="Arial Black"/>
                <a:cs typeface="Arial Black"/>
              </a:rPr>
              <a:t>hypothermia </a:t>
            </a:r>
            <a:r>
              <a:rPr sz="2700" spc="-415" dirty="0">
                <a:latin typeface="Arial Black"/>
                <a:cs typeface="Arial Black"/>
              </a:rPr>
              <a:t>with </a:t>
            </a:r>
            <a:r>
              <a:rPr sz="2700" spc="-305" dirty="0">
                <a:latin typeface="Arial Black"/>
                <a:cs typeface="Arial Black"/>
              </a:rPr>
              <a:t>passive</a:t>
            </a:r>
            <a:r>
              <a:rPr sz="2700" spc="-30" dirty="0">
                <a:latin typeface="Arial Black"/>
                <a:cs typeface="Arial Black"/>
              </a:rPr>
              <a:t> </a:t>
            </a:r>
            <a:r>
              <a:rPr sz="2700" spc="-355" dirty="0">
                <a:latin typeface="Arial Black"/>
                <a:cs typeface="Arial Black"/>
              </a:rPr>
              <a:t>rewarming</a:t>
            </a:r>
            <a:endParaRPr sz="2700">
              <a:latin typeface="Arial Black"/>
              <a:cs typeface="Arial Black"/>
            </a:endParaRPr>
          </a:p>
          <a:p>
            <a:pPr marL="292735" marR="417830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35" dirty="0">
                <a:latin typeface="Arial Black"/>
                <a:cs typeface="Arial Black"/>
              </a:rPr>
              <a:t>Treat </a:t>
            </a:r>
            <a:r>
              <a:rPr sz="2700" spc="-330" dirty="0">
                <a:latin typeface="Arial Black"/>
                <a:cs typeface="Arial Black"/>
              </a:rPr>
              <a:t>hyponatremia </a:t>
            </a:r>
            <a:r>
              <a:rPr sz="2700" spc="-415" dirty="0">
                <a:latin typeface="Arial Black"/>
                <a:cs typeface="Arial Black"/>
              </a:rPr>
              <a:t>with </a:t>
            </a:r>
            <a:r>
              <a:rPr sz="2700" spc="-330" dirty="0">
                <a:latin typeface="Arial Black"/>
                <a:cs typeface="Arial Black"/>
              </a:rPr>
              <a:t>normal </a:t>
            </a:r>
            <a:r>
              <a:rPr sz="2700" spc="-300" dirty="0">
                <a:latin typeface="Arial Black"/>
                <a:cs typeface="Arial Black"/>
              </a:rPr>
              <a:t>saline </a:t>
            </a:r>
            <a:r>
              <a:rPr sz="2700" spc="-305" dirty="0">
                <a:latin typeface="Arial Black"/>
                <a:cs typeface="Arial Black"/>
              </a:rPr>
              <a:t>and </a:t>
            </a:r>
            <a:r>
              <a:rPr sz="2700" spc="-240" dirty="0">
                <a:latin typeface="Arial Black"/>
                <a:cs typeface="Arial Black"/>
              </a:rPr>
              <a:t>free-  </a:t>
            </a:r>
            <a:r>
              <a:rPr sz="2700" spc="-395" dirty="0">
                <a:latin typeface="Arial Black"/>
                <a:cs typeface="Arial Black"/>
              </a:rPr>
              <a:t>water</a:t>
            </a:r>
            <a:r>
              <a:rPr sz="2700" spc="-155" dirty="0">
                <a:latin typeface="Arial Black"/>
                <a:cs typeface="Arial Black"/>
              </a:rPr>
              <a:t> </a:t>
            </a:r>
            <a:r>
              <a:rPr sz="2700" spc="-345" dirty="0">
                <a:latin typeface="Arial Black"/>
                <a:cs typeface="Arial Black"/>
              </a:rPr>
              <a:t>restriction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64309"/>
            <a:ext cx="7860030" cy="31597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Thyroid </a:t>
            </a:r>
            <a:r>
              <a:rPr sz="2700" spc="-330" dirty="0">
                <a:latin typeface="Arial Black"/>
                <a:cs typeface="Arial Black"/>
              </a:rPr>
              <a:t>hormone</a:t>
            </a:r>
            <a:r>
              <a:rPr sz="2700" spc="5" dirty="0">
                <a:latin typeface="Arial Black"/>
                <a:cs typeface="Arial Black"/>
              </a:rPr>
              <a:t> </a:t>
            </a:r>
            <a:r>
              <a:rPr sz="2700" spc="-370" dirty="0">
                <a:latin typeface="Arial Black"/>
                <a:cs typeface="Arial Black"/>
              </a:rPr>
              <a:t>treatment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25" dirty="0">
                <a:latin typeface="Arial Black"/>
                <a:cs typeface="Arial Black"/>
              </a:rPr>
              <a:t>Levothyroxine</a:t>
            </a:r>
            <a:r>
              <a:rPr sz="2700" spc="-155" dirty="0">
                <a:latin typeface="Arial Black"/>
                <a:cs typeface="Arial Black"/>
              </a:rPr>
              <a:t> </a:t>
            </a:r>
            <a:r>
              <a:rPr sz="2700" spc="-229" dirty="0">
                <a:latin typeface="Arial Black"/>
                <a:cs typeface="Arial Black"/>
              </a:rPr>
              <a:t>(T4)</a:t>
            </a:r>
            <a:endParaRPr sz="2700">
              <a:latin typeface="Arial Black"/>
              <a:cs typeface="Arial Black"/>
            </a:endParaRPr>
          </a:p>
          <a:p>
            <a:pPr marL="292735" marR="30480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9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Loading </a:t>
            </a:r>
            <a:r>
              <a:rPr sz="2700" spc="-275" dirty="0">
                <a:latin typeface="Arial Black"/>
                <a:cs typeface="Arial Black"/>
              </a:rPr>
              <a:t>dose: </a:t>
            </a:r>
            <a:r>
              <a:rPr sz="2700" spc="-305" dirty="0">
                <a:latin typeface="Arial Black"/>
                <a:cs typeface="Arial Black"/>
              </a:rPr>
              <a:t>300 </a:t>
            </a:r>
            <a:r>
              <a:rPr sz="2700" spc="-375" dirty="0">
                <a:latin typeface="Arial Black"/>
                <a:cs typeface="Arial Black"/>
              </a:rPr>
              <a:t>to </a:t>
            </a:r>
            <a:r>
              <a:rPr sz="2700" spc="-300" dirty="0">
                <a:latin typeface="Arial Black"/>
                <a:cs typeface="Arial Black"/>
              </a:rPr>
              <a:t>400 </a:t>
            </a:r>
            <a:r>
              <a:rPr sz="2700" spc="-310" dirty="0">
                <a:latin typeface="Arial Black"/>
                <a:cs typeface="Arial Black"/>
              </a:rPr>
              <a:t>μg </a:t>
            </a:r>
            <a:r>
              <a:rPr sz="2700" spc="-300" dirty="0">
                <a:latin typeface="Arial Black"/>
                <a:cs typeface="Arial Black"/>
              </a:rPr>
              <a:t>IV </a:t>
            </a:r>
            <a:r>
              <a:rPr sz="2700" spc="-345" dirty="0">
                <a:latin typeface="Arial Black"/>
                <a:cs typeface="Arial Black"/>
              </a:rPr>
              <a:t>then </a:t>
            </a:r>
            <a:r>
              <a:rPr sz="2700" spc="-305" dirty="0">
                <a:latin typeface="Arial Black"/>
                <a:cs typeface="Arial Black"/>
              </a:rPr>
              <a:t>50 </a:t>
            </a:r>
            <a:r>
              <a:rPr sz="2700" spc="-380" dirty="0">
                <a:latin typeface="Arial Black"/>
                <a:cs typeface="Arial Black"/>
              </a:rPr>
              <a:t>to </a:t>
            </a:r>
            <a:r>
              <a:rPr sz="2700" spc="-305" dirty="0">
                <a:latin typeface="Arial Black"/>
                <a:cs typeface="Arial Black"/>
              </a:rPr>
              <a:t>100 </a:t>
            </a:r>
            <a:r>
              <a:rPr sz="2700" spc="-310" dirty="0">
                <a:latin typeface="Arial Black"/>
                <a:cs typeface="Arial Black"/>
              </a:rPr>
              <a:t>μg  </a:t>
            </a:r>
            <a:r>
              <a:rPr sz="2700" spc="-300" dirty="0">
                <a:latin typeface="Arial Black"/>
                <a:cs typeface="Arial Black"/>
              </a:rPr>
              <a:t>IV</a:t>
            </a:r>
            <a:r>
              <a:rPr sz="2700" spc="-165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daily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35" dirty="0">
                <a:latin typeface="Arial Black"/>
                <a:cs typeface="Arial Black"/>
              </a:rPr>
              <a:t>until </a:t>
            </a:r>
            <a:r>
              <a:rPr sz="2700" spc="-305" dirty="0">
                <a:latin typeface="Arial Black"/>
                <a:cs typeface="Arial Black"/>
              </a:rPr>
              <a:t>oral </a:t>
            </a:r>
            <a:r>
              <a:rPr sz="2700" spc="-350" dirty="0">
                <a:latin typeface="Arial Black"/>
                <a:cs typeface="Arial Black"/>
              </a:rPr>
              <a:t>medication can </a:t>
            </a:r>
            <a:r>
              <a:rPr sz="2700" spc="-305" dirty="0">
                <a:latin typeface="Arial Black"/>
                <a:cs typeface="Arial Black"/>
              </a:rPr>
              <a:t>be</a:t>
            </a:r>
            <a:r>
              <a:rPr sz="2700" spc="-530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given</a:t>
            </a:r>
            <a:endParaRPr sz="2700">
              <a:latin typeface="Arial Black"/>
              <a:cs typeface="Arial Black"/>
            </a:endParaRPr>
          </a:p>
          <a:p>
            <a:pPr marL="292735" marR="997585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0" dirty="0">
                <a:latin typeface="Arial Black"/>
                <a:cs typeface="Arial Black"/>
              </a:rPr>
              <a:t>If </a:t>
            </a:r>
            <a:r>
              <a:rPr sz="2700" spc="-335" dirty="0">
                <a:latin typeface="Arial Black"/>
                <a:cs typeface="Arial Black"/>
              </a:rPr>
              <a:t>suboptimal </a:t>
            </a:r>
            <a:r>
              <a:rPr sz="2700" spc="-300" dirty="0">
                <a:latin typeface="Arial Black"/>
                <a:cs typeface="Arial Black"/>
              </a:rPr>
              <a:t>response </a:t>
            </a:r>
            <a:r>
              <a:rPr sz="2700" spc="-325" dirty="0">
                <a:latin typeface="Arial Black"/>
                <a:cs typeface="Arial Black"/>
              </a:rPr>
              <a:t>consider </a:t>
            </a:r>
            <a:r>
              <a:rPr sz="2700" spc="-350" dirty="0">
                <a:latin typeface="Arial Black"/>
                <a:cs typeface="Arial Black"/>
              </a:rPr>
              <a:t>concurrent  </a:t>
            </a:r>
            <a:r>
              <a:rPr sz="2700" spc="-315" dirty="0">
                <a:latin typeface="Arial Black"/>
                <a:cs typeface="Arial Black"/>
              </a:rPr>
              <a:t>liothyronine </a:t>
            </a:r>
            <a:r>
              <a:rPr sz="2700" spc="-215" dirty="0">
                <a:latin typeface="Arial Black"/>
                <a:cs typeface="Arial Black"/>
              </a:rPr>
              <a:t>(T3): </a:t>
            </a:r>
            <a:r>
              <a:rPr sz="2700" spc="-310" dirty="0">
                <a:latin typeface="Arial Black"/>
                <a:cs typeface="Arial Black"/>
              </a:rPr>
              <a:t>5μg </a:t>
            </a:r>
            <a:r>
              <a:rPr sz="2700" spc="-300" dirty="0">
                <a:latin typeface="Arial Black"/>
                <a:cs typeface="Arial Black"/>
              </a:rPr>
              <a:t>IV </a:t>
            </a:r>
            <a:r>
              <a:rPr sz="2700" spc="-305" dirty="0">
                <a:latin typeface="Arial Black"/>
                <a:cs typeface="Arial Black"/>
              </a:rPr>
              <a:t>every </a:t>
            </a:r>
            <a:r>
              <a:rPr sz="2700" spc="-300" dirty="0">
                <a:latin typeface="Arial Black"/>
                <a:cs typeface="Arial Black"/>
              </a:rPr>
              <a:t>8</a:t>
            </a:r>
            <a:r>
              <a:rPr sz="2700" spc="-75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hr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15109"/>
            <a:ext cx="7597140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356485" indent="-255270">
              <a:lnSpc>
                <a:spcPct val="100000"/>
              </a:lnSpc>
              <a:spcBef>
                <a:spcPts val="100"/>
              </a:spcBef>
              <a:tabLst>
                <a:tab pos="2323465" algn="l"/>
              </a:tabLst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9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b="1" spc="120" dirty="0">
                <a:latin typeface="Arial"/>
                <a:cs typeface="Arial"/>
              </a:rPr>
              <a:t>Myxedema	</a:t>
            </a:r>
            <a:r>
              <a:rPr sz="2700" b="1" spc="55" dirty="0">
                <a:latin typeface="Arial"/>
                <a:cs typeface="Arial"/>
              </a:rPr>
              <a:t>coma </a:t>
            </a:r>
            <a:r>
              <a:rPr sz="2700" spc="-305" dirty="0">
                <a:latin typeface="Arial Black"/>
                <a:cs typeface="Arial Black"/>
              </a:rPr>
              <a:t>is </a:t>
            </a:r>
            <a:r>
              <a:rPr sz="2700" spc="-300" dirty="0">
                <a:latin typeface="Arial Black"/>
                <a:cs typeface="Arial Black"/>
              </a:rPr>
              <a:t>a </a:t>
            </a:r>
            <a:r>
              <a:rPr sz="2700" spc="-360" dirty="0">
                <a:latin typeface="Arial Black"/>
                <a:cs typeface="Arial Black"/>
              </a:rPr>
              <a:t>state </a:t>
            </a:r>
            <a:r>
              <a:rPr sz="2700" spc="-305" dirty="0">
                <a:latin typeface="Arial Black"/>
                <a:cs typeface="Arial Black"/>
              </a:rPr>
              <a:t>of  </a:t>
            </a:r>
            <a:r>
              <a:rPr sz="2700" spc="-340" dirty="0">
                <a:latin typeface="Arial Black"/>
                <a:cs typeface="Arial Black"/>
              </a:rPr>
              <a:t>decompensated</a:t>
            </a:r>
            <a:r>
              <a:rPr sz="2700" spc="-155" dirty="0">
                <a:latin typeface="Arial Black"/>
                <a:cs typeface="Arial Black"/>
              </a:rPr>
              <a:t> </a:t>
            </a:r>
            <a:r>
              <a:rPr sz="2700" spc="-315" dirty="0">
                <a:latin typeface="Arial Black"/>
                <a:cs typeface="Arial Black"/>
              </a:rPr>
              <a:t>hypothyroidism.</a:t>
            </a:r>
            <a:endParaRPr sz="2700">
              <a:latin typeface="Arial Black"/>
              <a:cs typeface="Arial Black"/>
            </a:endParaRPr>
          </a:p>
          <a:p>
            <a:pPr marL="292735" marR="30480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0" dirty="0">
                <a:latin typeface="Arial Black"/>
                <a:cs typeface="Arial Black"/>
              </a:rPr>
              <a:t>A </a:t>
            </a:r>
            <a:r>
              <a:rPr sz="2700" spc="-305" dirty="0">
                <a:latin typeface="Arial Black"/>
                <a:cs typeface="Arial Black"/>
              </a:rPr>
              <a:t>person </a:t>
            </a:r>
            <a:r>
              <a:rPr sz="2700" spc="-350" dirty="0">
                <a:latin typeface="Arial Black"/>
                <a:cs typeface="Arial Black"/>
              </a:rPr>
              <a:t>may </a:t>
            </a:r>
            <a:r>
              <a:rPr sz="2700" spc="-305" dirty="0">
                <a:latin typeface="Arial Black"/>
                <a:cs typeface="Arial Black"/>
              </a:rPr>
              <a:t>have lab values </a:t>
            </a:r>
            <a:r>
              <a:rPr sz="2700" spc="-335" dirty="0">
                <a:latin typeface="Arial Black"/>
                <a:cs typeface="Arial Black"/>
              </a:rPr>
              <a:t>identical </a:t>
            </a:r>
            <a:r>
              <a:rPr sz="2700" spc="-375" dirty="0">
                <a:latin typeface="Arial Black"/>
                <a:cs typeface="Arial Black"/>
              </a:rPr>
              <a:t>to </a:t>
            </a:r>
            <a:r>
              <a:rPr sz="2700" spc="-300" dirty="0">
                <a:latin typeface="Arial Black"/>
                <a:cs typeface="Arial Black"/>
              </a:rPr>
              <a:t>a  </a:t>
            </a:r>
            <a:r>
              <a:rPr sz="2700" spc="-345" dirty="0">
                <a:latin typeface="Arial Black"/>
                <a:cs typeface="Arial Black"/>
              </a:rPr>
              <a:t>"normal" </a:t>
            </a:r>
            <a:r>
              <a:rPr sz="2700" spc="-315" dirty="0">
                <a:latin typeface="Arial Black"/>
                <a:cs typeface="Arial Black"/>
              </a:rPr>
              <a:t>hypothyroid </a:t>
            </a:r>
            <a:r>
              <a:rPr sz="2700" spc="-325" dirty="0">
                <a:latin typeface="Arial Black"/>
                <a:cs typeface="Arial Black"/>
              </a:rPr>
              <a:t>state, </a:t>
            </a:r>
            <a:r>
              <a:rPr sz="2700" spc="-355" dirty="0">
                <a:latin typeface="Arial Black"/>
                <a:cs typeface="Arial Black"/>
              </a:rPr>
              <a:t>but </a:t>
            </a:r>
            <a:r>
              <a:rPr sz="2700" spc="-300" dirty="0">
                <a:latin typeface="Arial Black"/>
                <a:cs typeface="Arial Black"/>
              </a:rPr>
              <a:t>a </a:t>
            </a:r>
            <a:r>
              <a:rPr sz="2700" spc="-320" dirty="0">
                <a:latin typeface="Arial Black"/>
                <a:cs typeface="Arial Black"/>
              </a:rPr>
              <a:t>stressful </a:t>
            </a:r>
            <a:r>
              <a:rPr sz="2700" spc="-335" dirty="0">
                <a:latin typeface="Arial Black"/>
                <a:cs typeface="Arial Black"/>
              </a:rPr>
              <a:t>event  </a:t>
            </a:r>
            <a:r>
              <a:rPr sz="2700" spc="-345" dirty="0">
                <a:latin typeface="Arial Black"/>
                <a:cs typeface="Arial Black"/>
              </a:rPr>
              <a:t>precipitates </a:t>
            </a:r>
            <a:r>
              <a:rPr sz="2700" spc="-350" dirty="0">
                <a:latin typeface="Arial Black"/>
                <a:cs typeface="Arial Black"/>
              </a:rPr>
              <a:t>the </a:t>
            </a:r>
            <a:r>
              <a:rPr sz="2700" spc="-360" dirty="0">
                <a:latin typeface="Arial Black"/>
                <a:cs typeface="Arial Black"/>
              </a:rPr>
              <a:t>myxedema </a:t>
            </a:r>
            <a:r>
              <a:rPr sz="2700" spc="-380" dirty="0">
                <a:latin typeface="Arial Black"/>
                <a:cs typeface="Arial Black"/>
              </a:rPr>
              <a:t>coma</a:t>
            </a:r>
            <a:r>
              <a:rPr sz="2700" spc="-80" dirty="0">
                <a:latin typeface="Arial Black"/>
                <a:cs typeface="Arial Black"/>
              </a:rPr>
              <a:t> </a:t>
            </a:r>
            <a:r>
              <a:rPr sz="2700" spc="-325" dirty="0">
                <a:latin typeface="Arial Black"/>
                <a:cs typeface="Arial Black"/>
              </a:rPr>
              <a:t>state.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64309"/>
            <a:ext cx="7519670" cy="2235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25" dirty="0">
                <a:latin typeface="Arial Black"/>
                <a:cs typeface="Arial Black"/>
              </a:rPr>
              <a:t>Corticosteroid</a:t>
            </a:r>
            <a:r>
              <a:rPr sz="2700" spc="-150" dirty="0">
                <a:latin typeface="Arial Black"/>
                <a:cs typeface="Arial Black"/>
              </a:rPr>
              <a:t> </a:t>
            </a:r>
            <a:r>
              <a:rPr sz="2700" spc="-330" dirty="0">
                <a:latin typeface="Arial Black"/>
                <a:cs typeface="Arial Black"/>
              </a:rPr>
              <a:t>therapy</a:t>
            </a:r>
            <a:endParaRPr sz="2700">
              <a:latin typeface="Arial Black"/>
              <a:cs typeface="Arial Black"/>
            </a:endParaRPr>
          </a:p>
          <a:p>
            <a:pPr marL="292735" marR="30480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First </a:t>
            </a:r>
            <a:r>
              <a:rPr sz="2700" spc="-380" dirty="0">
                <a:latin typeface="Arial Black"/>
                <a:cs typeface="Arial Black"/>
              </a:rPr>
              <a:t>draw </a:t>
            </a:r>
            <a:r>
              <a:rPr sz="2700" spc="-300" dirty="0">
                <a:latin typeface="Arial Black"/>
                <a:cs typeface="Arial Black"/>
              </a:rPr>
              <a:t>baseline </a:t>
            </a:r>
            <a:r>
              <a:rPr sz="2700" spc="-340" dirty="0">
                <a:latin typeface="Arial Black"/>
                <a:cs typeface="Arial Black"/>
              </a:rPr>
              <a:t>cortisol </a:t>
            </a:r>
            <a:r>
              <a:rPr sz="2700" spc="-305" dirty="0">
                <a:latin typeface="Arial Black"/>
                <a:cs typeface="Arial Black"/>
              </a:rPr>
              <a:t>level and </a:t>
            </a:r>
            <a:r>
              <a:rPr sz="2700" spc="-365" dirty="0">
                <a:latin typeface="Arial Black"/>
                <a:cs typeface="Arial Black"/>
              </a:rPr>
              <a:t>start  </a:t>
            </a:r>
            <a:r>
              <a:rPr sz="2700" spc="-325" dirty="0">
                <a:latin typeface="Arial Black"/>
                <a:cs typeface="Arial Black"/>
              </a:rPr>
              <a:t>hydrocortisone </a:t>
            </a:r>
            <a:r>
              <a:rPr sz="2700" spc="-335" dirty="0">
                <a:latin typeface="Arial Black"/>
                <a:cs typeface="Arial Black"/>
              </a:rPr>
              <a:t>100mg </a:t>
            </a:r>
            <a:r>
              <a:rPr sz="2700" spc="-250" dirty="0">
                <a:latin typeface="Arial Black"/>
                <a:cs typeface="Arial Black"/>
              </a:rPr>
              <a:t>IV, </a:t>
            </a:r>
            <a:r>
              <a:rPr sz="2700" spc="-345" dirty="0">
                <a:latin typeface="Arial Black"/>
                <a:cs typeface="Arial Black"/>
              </a:rPr>
              <a:t>followed </a:t>
            </a:r>
            <a:r>
              <a:rPr sz="2700" spc="-305" dirty="0">
                <a:latin typeface="Arial Black"/>
                <a:cs typeface="Arial Black"/>
              </a:rPr>
              <a:t>by 50 </a:t>
            </a:r>
            <a:r>
              <a:rPr sz="2700" spc="-385" dirty="0">
                <a:latin typeface="Arial Black"/>
                <a:cs typeface="Arial Black"/>
              </a:rPr>
              <a:t>mg </a:t>
            </a:r>
            <a:r>
              <a:rPr sz="2700" spc="-300" dirty="0">
                <a:latin typeface="Arial Black"/>
                <a:cs typeface="Arial Black"/>
              </a:rPr>
              <a:t>IV  </a:t>
            </a:r>
            <a:r>
              <a:rPr sz="2700" spc="-305" dirty="0">
                <a:latin typeface="Arial Black"/>
                <a:cs typeface="Arial Black"/>
              </a:rPr>
              <a:t>every </a:t>
            </a:r>
            <a:r>
              <a:rPr sz="2700" spc="-300" dirty="0">
                <a:latin typeface="Arial Black"/>
                <a:cs typeface="Arial Black"/>
              </a:rPr>
              <a:t>6 </a:t>
            </a:r>
            <a:r>
              <a:rPr sz="2700" spc="-380" dirty="0">
                <a:latin typeface="Arial Black"/>
                <a:cs typeface="Arial Black"/>
              </a:rPr>
              <a:t>to </a:t>
            </a:r>
            <a:r>
              <a:rPr sz="2700" spc="-300" dirty="0">
                <a:latin typeface="Arial Black"/>
                <a:cs typeface="Arial Black"/>
              </a:rPr>
              <a:t>8</a:t>
            </a:r>
            <a:r>
              <a:rPr sz="2700" spc="-140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hr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290" dirty="0">
                <a:latin typeface="Arial Black"/>
                <a:cs typeface="Arial Black"/>
              </a:rPr>
              <a:t>Follow-up </a:t>
            </a:r>
            <a:r>
              <a:rPr sz="2700" spc="-325" dirty="0">
                <a:latin typeface="Arial Black"/>
                <a:cs typeface="Arial Black"/>
              </a:rPr>
              <a:t>steroid</a:t>
            </a:r>
            <a:r>
              <a:rPr sz="2700" spc="-10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therapy: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90" y="1579879"/>
            <a:ext cx="1797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5680" y="1537970"/>
            <a:ext cx="65436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10" dirty="0"/>
              <a:t>Primary </a:t>
            </a:r>
            <a:r>
              <a:rPr sz="2700" spc="-360" dirty="0"/>
              <a:t>symptoms </a:t>
            </a:r>
            <a:r>
              <a:rPr sz="2700" spc="-305" dirty="0"/>
              <a:t>of </a:t>
            </a:r>
            <a:r>
              <a:rPr sz="2700" spc="-360" dirty="0"/>
              <a:t>myxedema </a:t>
            </a:r>
            <a:r>
              <a:rPr sz="2700" spc="-380" dirty="0"/>
              <a:t>coma</a:t>
            </a:r>
            <a:r>
              <a:rPr sz="2700" spc="-484" dirty="0"/>
              <a:t> </a:t>
            </a:r>
            <a:r>
              <a:rPr sz="2700" spc="-305" dirty="0"/>
              <a:t>are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618490" y="2047240"/>
            <a:ext cx="35166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37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25" dirty="0">
                <a:latin typeface="Arial Black"/>
                <a:cs typeface="Arial Black"/>
              </a:rPr>
              <a:t>altered </a:t>
            </a:r>
            <a:r>
              <a:rPr sz="2700" spc="-355" dirty="0">
                <a:latin typeface="Arial Black"/>
                <a:cs typeface="Arial Black"/>
              </a:rPr>
              <a:t>mental</a:t>
            </a:r>
            <a:r>
              <a:rPr sz="2700" spc="5" dirty="0">
                <a:latin typeface="Arial Black"/>
                <a:cs typeface="Arial Black"/>
              </a:rPr>
              <a:t> </a:t>
            </a:r>
            <a:r>
              <a:rPr sz="2700" spc="-355" dirty="0">
                <a:latin typeface="Arial Black"/>
                <a:cs typeface="Arial Black"/>
              </a:rPr>
              <a:t>status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890" y="2599690"/>
            <a:ext cx="179705" cy="1833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680" y="2458719"/>
            <a:ext cx="3418840" cy="206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2700" spc="-405" dirty="0">
                <a:latin typeface="Arial Black"/>
                <a:cs typeface="Arial Black"/>
              </a:rPr>
              <a:t>low </a:t>
            </a:r>
            <a:r>
              <a:rPr sz="2700" spc="-305" dirty="0">
                <a:latin typeface="Arial Black"/>
                <a:cs typeface="Arial Black"/>
              </a:rPr>
              <a:t>body </a:t>
            </a:r>
            <a:r>
              <a:rPr sz="2700" spc="-330" dirty="0">
                <a:latin typeface="Arial Black"/>
                <a:cs typeface="Arial Black"/>
              </a:rPr>
              <a:t>temperature.  </a:t>
            </a:r>
            <a:r>
              <a:rPr sz="2700" spc="-405" dirty="0">
                <a:latin typeface="Arial Black"/>
                <a:cs typeface="Arial Black"/>
              </a:rPr>
              <a:t>Low </a:t>
            </a:r>
            <a:r>
              <a:rPr sz="2700" spc="-305" dirty="0">
                <a:latin typeface="Arial Black"/>
                <a:cs typeface="Arial Black"/>
              </a:rPr>
              <a:t>blood</a:t>
            </a:r>
            <a:r>
              <a:rPr sz="2700" spc="-415" dirty="0">
                <a:latin typeface="Arial Black"/>
                <a:cs typeface="Arial Black"/>
              </a:rPr>
              <a:t> </a:t>
            </a:r>
            <a:r>
              <a:rPr sz="2700" spc="-275" dirty="0">
                <a:latin typeface="Arial Black"/>
                <a:cs typeface="Arial Black"/>
              </a:rPr>
              <a:t>sugar,</a:t>
            </a:r>
            <a:endParaRPr sz="2700">
              <a:latin typeface="Arial Black"/>
              <a:cs typeface="Arial Black"/>
            </a:endParaRPr>
          </a:p>
          <a:p>
            <a:pPr marL="12700" marR="328930">
              <a:lnSpc>
                <a:spcPts val="4020"/>
              </a:lnSpc>
              <a:spcBef>
                <a:spcPts val="254"/>
              </a:spcBef>
            </a:pPr>
            <a:r>
              <a:rPr sz="2700" spc="-405" dirty="0">
                <a:latin typeface="Arial Black"/>
                <a:cs typeface="Arial Black"/>
              </a:rPr>
              <a:t>low </a:t>
            </a:r>
            <a:r>
              <a:rPr sz="2700" spc="-295" dirty="0">
                <a:latin typeface="Arial Black"/>
                <a:cs typeface="Arial Black"/>
              </a:rPr>
              <a:t>blooodpressure,  </a:t>
            </a:r>
            <a:r>
              <a:rPr sz="2700" spc="-330" dirty="0">
                <a:latin typeface="Arial Black"/>
                <a:cs typeface="Arial Black"/>
              </a:rPr>
              <a:t>hyponatremia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490" y="4594859"/>
            <a:ext cx="24872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2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150" dirty="0">
                <a:latin typeface="Arial Black"/>
                <a:cs typeface="Arial Black"/>
              </a:rPr>
              <a:t>,</a:t>
            </a:r>
            <a:r>
              <a:rPr sz="2700" spc="-165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hypercapnia,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890" y="5146040"/>
            <a:ext cx="1797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5680" y="5104129"/>
            <a:ext cx="13036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5" dirty="0">
                <a:latin typeface="Arial Black"/>
                <a:cs typeface="Arial Black"/>
              </a:rPr>
              <a:t>hypoxia,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490" y="5613400"/>
            <a:ext cx="64935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55" dirty="0">
                <a:latin typeface="Arial Black"/>
                <a:cs typeface="Arial Black"/>
              </a:rPr>
              <a:t>slowed </a:t>
            </a:r>
            <a:r>
              <a:rPr sz="2700" spc="-335" dirty="0">
                <a:latin typeface="Arial Black"/>
                <a:cs typeface="Arial Black"/>
              </a:rPr>
              <a:t>heart </a:t>
            </a:r>
            <a:r>
              <a:rPr sz="2700" spc="-300" dirty="0">
                <a:latin typeface="Arial Black"/>
                <a:cs typeface="Arial Black"/>
              </a:rPr>
              <a:t>rate, </a:t>
            </a:r>
            <a:r>
              <a:rPr sz="2700" spc="-305" dirty="0">
                <a:latin typeface="Arial Black"/>
                <a:cs typeface="Arial Black"/>
              </a:rPr>
              <a:t>and </a:t>
            </a:r>
            <a:r>
              <a:rPr sz="2700" spc="-325" dirty="0">
                <a:latin typeface="Arial Black"/>
                <a:cs typeface="Arial Black"/>
              </a:rPr>
              <a:t>hypoventilation</a:t>
            </a:r>
            <a:r>
              <a:rPr sz="2700" spc="-10" dirty="0">
                <a:latin typeface="Arial Black"/>
                <a:cs typeface="Arial Black"/>
              </a:rPr>
              <a:t> </a:t>
            </a:r>
            <a:r>
              <a:rPr sz="2700" spc="-455" dirty="0">
                <a:latin typeface="Arial Black"/>
                <a:cs typeface="Arial Black"/>
              </a:rPr>
              <a:t>m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90" y="1557019"/>
            <a:ext cx="1797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8239" y="1515109"/>
            <a:ext cx="6849745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340" dirty="0"/>
              <a:t>Myxedema </a:t>
            </a:r>
            <a:r>
              <a:rPr sz="2700" spc="-380" dirty="0"/>
              <a:t>coma </a:t>
            </a:r>
            <a:r>
              <a:rPr sz="2700" spc="-405" dirty="0"/>
              <a:t>was </a:t>
            </a:r>
            <a:r>
              <a:rPr sz="2700" spc="-335" dirty="0"/>
              <a:t>first </a:t>
            </a:r>
            <a:r>
              <a:rPr sz="2700" spc="-320" dirty="0"/>
              <a:t>reported </a:t>
            </a:r>
            <a:r>
              <a:rPr sz="2700" spc="-305" dirty="0"/>
              <a:t>by </a:t>
            </a:r>
            <a:r>
              <a:rPr sz="2700" spc="-254" dirty="0"/>
              <a:t>Ord </a:t>
            </a:r>
            <a:r>
              <a:rPr sz="2700" spc="-305" dirty="0"/>
              <a:t>in  1879 in</a:t>
            </a:r>
            <a:r>
              <a:rPr sz="2700" spc="-5" dirty="0"/>
              <a:t> </a:t>
            </a:r>
            <a:r>
              <a:rPr sz="2700" spc="-285" dirty="0"/>
              <a:t>London.</a:t>
            </a:r>
            <a:endParaRPr sz="2700"/>
          </a:p>
          <a:p>
            <a:pPr marL="12700" marR="212725">
              <a:lnSpc>
                <a:spcPct val="112300"/>
              </a:lnSpc>
            </a:pPr>
            <a:r>
              <a:rPr sz="2700" spc="-375" dirty="0"/>
              <a:t>It </a:t>
            </a:r>
            <a:r>
              <a:rPr sz="2700" spc="-305" dirty="0"/>
              <a:t>is </a:t>
            </a:r>
            <a:r>
              <a:rPr sz="2700" spc="-300" dirty="0"/>
              <a:t>a rare </a:t>
            </a:r>
            <a:r>
              <a:rPr sz="2700" spc="-290" dirty="0"/>
              <a:t>disorder, </a:t>
            </a:r>
            <a:r>
              <a:rPr sz="2700" spc="-415" dirty="0"/>
              <a:t>with </a:t>
            </a:r>
            <a:r>
              <a:rPr sz="2700" spc="-305" dirty="0"/>
              <a:t>only </a:t>
            </a:r>
            <a:r>
              <a:rPr sz="2700" spc="-340" dirty="0"/>
              <a:t>approximately  </a:t>
            </a:r>
            <a:r>
              <a:rPr sz="2700" spc="-305" dirty="0"/>
              <a:t>300 </a:t>
            </a:r>
            <a:r>
              <a:rPr sz="2700" spc="-330" dirty="0"/>
              <a:t>cases </a:t>
            </a:r>
            <a:r>
              <a:rPr sz="2700" spc="-320" dirty="0"/>
              <a:t>described </a:t>
            </a:r>
            <a:r>
              <a:rPr sz="2700" spc="-305" dirty="0"/>
              <a:t>in </a:t>
            </a:r>
            <a:r>
              <a:rPr sz="2700" spc="-350" dirty="0"/>
              <a:t>the </a:t>
            </a:r>
            <a:r>
              <a:rPr sz="2700" spc="-335" dirty="0"/>
              <a:t>literature  typically </a:t>
            </a:r>
            <a:r>
              <a:rPr sz="2700" spc="-305" dirty="0"/>
              <a:t>elderly</a:t>
            </a:r>
            <a:r>
              <a:rPr sz="2700" spc="35" dirty="0"/>
              <a:t> </a:t>
            </a:r>
            <a:r>
              <a:rPr sz="2700" spc="-330" dirty="0"/>
              <a:t>females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643890" y="2430779"/>
            <a:ext cx="179705" cy="2153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950" y="3724910"/>
            <a:ext cx="740219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">
              <a:lnSpc>
                <a:spcPct val="112300"/>
              </a:lnSpc>
              <a:spcBef>
                <a:spcPts val="100"/>
              </a:spcBef>
            </a:pPr>
            <a:r>
              <a:rPr sz="2700" spc="-305" dirty="0">
                <a:latin typeface="Arial Black"/>
                <a:cs typeface="Arial Black"/>
              </a:rPr>
              <a:t>have longstanding, undiagnosed </a:t>
            </a:r>
            <a:r>
              <a:rPr sz="2700" spc="-325" dirty="0">
                <a:latin typeface="Arial Black"/>
                <a:cs typeface="Arial Black"/>
              </a:rPr>
              <a:t>hypothyroidism  </a:t>
            </a:r>
            <a:r>
              <a:rPr sz="2700" spc="-305" dirty="0">
                <a:latin typeface="Arial Black"/>
                <a:cs typeface="Arial Black"/>
              </a:rPr>
              <a:t>More </a:t>
            </a:r>
            <a:r>
              <a:rPr sz="2700" spc="-340" dirty="0">
                <a:latin typeface="Arial Black"/>
                <a:cs typeface="Arial Black"/>
              </a:rPr>
              <a:t>than </a:t>
            </a:r>
            <a:r>
              <a:rPr sz="2700" spc="-305" dirty="0">
                <a:latin typeface="Arial Black"/>
                <a:cs typeface="Arial Black"/>
              </a:rPr>
              <a:t>90% of </a:t>
            </a:r>
            <a:r>
              <a:rPr sz="2700" spc="-335" dirty="0">
                <a:latin typeface="Arial Black"/>
                <a:cs typeface="Arial Black"/>
              </a:rPr>
              <a:t>cases </a:t>
            </a:r>
            <a:r>
              <a:rPr sz="2700" spc="-360" dirty="0">
                <a:latin typeface="Arial Black"/>
                <a:cs typeface="Arial Black"/>
              </a:rPr>
              <a:t>occur </a:t>
            </a:r>
            <a:r>
              <a:rPr sz="2700" spc="-305" dirty="0">
                <a:latin typeface="Arial Black"/>
                <a:cs typeface="Arial Black"/>
              </a:rPr>
              <a:t>during </a:t>
            </a:r>
            <a:r>
              <a:rPr sz="2700" spc="-380" dirty="0">
                <a:latin typeface="Arial Black"/>
                <a:cs typeface="Arial Black"/>
              </a:rPr>
              <a:t>winter  </a:t>
            </a:r>
            <a:r>
              <a:rPr sz="2700" spc="-350" dirty="0">
                <a:latin typeface="Arial Black"/>
                <a:cs typeface="Arial Black"/>
              </a:rPr>
              <a:t>months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515109"/>
            <a:ext cx="7878445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30480" indent="-255270">
              <a:lnSpc>
                <a:spcPct val="100000"/>
              </a:lnSpc>
              <a:spcBef>
                <a:spcPts val="1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45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0" dirty="0"/>
              <a:t>A </a:t>
            </a:r>
            <a:r>
              <a:rPr sz="2700" spc="-250" dirty="0"/>
              <a:t>65-year-old </a:t>
            </a:r>
            <a:r>
              <a:rPr sz="2700" spc="-395" dirty="0"/>
              <a:t>woman </a:t>
            </a:r>
            <a:r>
              <a:rPr sz="2700" spc="-415" dirty="0"/>
              <a:t>with </a:t>
            </a:r>
            <a:r>
              <a:rPr sz="2700" spc="-305" dirty="0"/>
              <a:t>no </a:t>
            </a:r>
            <a:r>
              <a:rPr sz="2700" spc="-390" dirty="0"/>
              <a:t>known </a:t>
            </a:r>
            <a:r>
              <a:rPr sz="2700" spc="-340" dirty="0"/>
              <a:t>past </a:t>
            </a:r>
            <a:r>
              <a:rPr sz="2700" spc="-345" dirty="0"/>
              <a:t>medical  </a:t>
            </a:r>
            <a:r>
              <a:rPr sz="2700" spc="-325" dirty="0"/>
              <a:t>history </a:t>
            </a:r>
            <a:r>
              <a:rPr sz="2700" spc="-305" dirty="0"/>
              <a:t>is </a:t>
            </a:r>
            <a:r>
              <a:rPr sz="2700" spc="-325" dirty="0"/>
              <a:t>brought </a:t>
            </a:r>
            <a:r>
              <a:rPr sz="2700" spc="-375" dirty="0"/>
              <a:t>to </a:t>
            </a:r>
            <a:r>
              <a:rPr sz="2700" spc="-350" dirty="0"/>
              <a:t>the </a:t>
            </a:r>
            <a:r>
              <a:rPr sz="2700" spc="-340" dirty="0"/>
              <a:t>emergency </a:t>
            </a:r>
            <a:r>
              <a:rPr sz="2700" spc="-350" dirty="0"/>
              <a:t>department  </a:t>
            </a:r>
            <a:r>
              <a:rPr sz="2700" spc="-420" dirty="0"/>
              <a:t>with </a:t>
            </a:r>
            <a:r>
              <a:rPr sz="2700" spc="-325" dirty="0"/>
              <a:t>altered </a:t>
            </a:r>
            <a:r>
              <a:rPr sz="2700" spc="-355" dirty="0"/>
              <a:t>mental </a:t>
            </a:r>
            <a:r>
              <a:rPr sz="2700" spc="-325" dirty="0"/>
              <a:t>status. </a:t>
            </a:r>
            <a:r>
              <a:rPr sz="2700" spc="-229" dirty="0"/>
              <a:t>On </a:t>
            </a:r>
            <a:r>
              <a:rPr sz="2700" spc="-285" dirty="0"/>
              <a:t>arrival, </a:t>
            </a:r>
            <a:r>
              <a:rPr sz="2700" spc="-355" dirty="0"/>
              <a:t>the </a:t>
            </a:r>
            <a:r>
              <a:rPr sz="2700" spc="-350" dirty="0"/>
              <a:t>patient  </a:t>
            </a:r>
            <a:r>
              <a:rPr sz="2700" spc="-355" dirty="0"/>
              <a:t>but</a:t>
            </a:r>
            <a:r>
              <a:rPr sz="2700" spc="-145" dirty="0"/>
              <a:t> </a:t>
            </a:r>
            <a:r>
              <a:rPr sz="2700" spc="-290" dirty="0"/>
              <a:t>arousable.</a:t>
            </a:r>
            <a:endParaRPr sz="2700">
              <a:latin typeface="UnDotum"/>
              <a:cs typeface="UnDotum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25" dirty="0"/>
              <a:t>Patient</a:t>
            </a:r>
            <a:r>
              <a:rPr sz="2700" spc="-145" dirty="0"/>
              <a:t> </a:t>
            </a:r>
            <a:r>
              <a:rPr sz="2700" spc="-325" dirty="0"/>
              <a:t>detailes</a:t>
            </a:r>
            <a:endParaRPr sz="27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890" y="3716020"/>
            <a:ext cx="1797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640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endParaRPr sz="18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680" y="3674109"/>
            <a:ext cx="19583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5" dirty="0">
                <a:latin typeface="Arial Black"/>
                <a:cs typeface="Arial Black"/>
              </a:rPr>
              <a:t>R.R </a:t>
            </a:r>
            <a:r>
              <a:rPr sz="2700" spc="-275" dirty="0">
                <a:latin typeface="Arial Black"/>
                <a:cs typeface="Arial Black"/>
              </a:rPr>
              <a:t>=15</a:t>
            </a:r>
            <a:r>
              <a:rPr sz="2700" spc="-215" dirty="0">
                <a:latin typeface="Arial Black"/>
                <a:cs typeface="Arial Black"/>
              </a:rPr>
              <a:t> </a:t>
            </a:r>
            <a:r>
              <a:rPr sz="2700" spc="-260" dirty="0">
                <a:latin typeface="Arial Black"/>
                <a:cs typeface="Arial Black"/>
              </a:rPr>
              <a:t>b/m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5523" y="3623310"/>
            <a:ext cx="256032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594995" indent="-78740">
              <a:lnSpc>
                <a:spcPct val="112300"/>
              </a:lnSpc>
              <a:spcBef>
                <a:spcPts val="100"/>
              </a:spcBef>
            </a:pPr>
            <a:r>
              <a:rPr sz="2700" spc="-240" dirty="0">
                <a:latin typeface="Arial Black"/>
                <a:cs typeface="Arial Black"/>
              </a:rPr>
              <a:t>pH-7.23  </a:t>
            </a:r>
            <a:r>
              <a:rPr sz="2700" spc="-245" dirty="0">
                <a:latin typeface="Arial Black"/>
                <a:cs typeface="Arial Black"/>
              </a:rPr>
              <a:t>pa</a:t>
            </a:r>
            <a:r>
              <a:rPr sz="2700" spc="-290" dirty="0">
                <a:latin typeface="Arial Black"/>
                <a:cs typeface="Arial Black"/>
              </a:rPr>
              <a:t>C</a:t>
            </a:r>
            <a:r>
              <a:rPr sz="2700" spc="-225" dirty="0">
                <a:latin typeface="Arial Black"/>
                <a:cs typeface="Arial Black"/>
              </a:rPr>
              <a:t>O2-63</a:t>
            </a:r>
            <a:r>
              <a:rPr sz="2700" spc="-110" dirty="0">
                <a:latin typeface="Arial Black"/>
                <a:cs typeface="Arial Black"/>
              </a:rPr>
              <a:t>.</a:t>
            </a:r>
            <a:r>
              <a:rPr sz="2700" spc="-300" dirty="0">
                <a:latin typeface="Arial Black"/>
                <a:cs typeface="Arial Black"/>
              </a:rPr>
              <a:t>7</a:t>
            </a:r>
            <a:endParaRPr sz="2700">
              <a:latin typeface="Arial Black"/>
              <a:cs typeface="Arial Black"/>
            </a:endParaRPr>
          </a:p>
          <a:p>
            <a:pPr marL="86995">
              <a:lnSpc>
                <a:spcPct val="100000"/>
              </a:lnSpc>
              <a:spcBef>
                <a:spcPts val="400"/>
              </a:spcBef>
            </a:pPr>
            <a:r>
              <a:rPr sz="2700" spc="-240" dirty="0">
                <a:latin typeface="Arial Black"/>
                <a:cs typeface="Arial Black"/>
              </a:rPr>
              <a:t>paO2-71.2</a:t>
            </a:r>
            <a:r>
              <a:rPr sz="2700" spc="-210" dirty="0">
                <a:latin typeface="Arial Black"/>
                <a:cs typeface="Arial Black"/>
              </a:rPr>
              <a:t> </a:t>
            </a:r>
            <a:r>
              <a:rPr sz="2700" spc="-150" dirty="0">
                <a:latin typeface="Arial Black"/>
                <a:cs typeface="Arial Black"/>
              </a:rPr>
              <a:t>–R.A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790" y="4085589"/>
            <a:ext cx="2843530" cy="9499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45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229" dirty="0">
                <a:latin typeface="Arial Black"/>
                <a:cs typeface="Arial Black"/>
              </a:rPr>
              <a:t>O2 </a:t>
            </a:r>
            <a:r>
              <a:rPr sz="2700" spc="-210" dirty="0">
                <a:latin typeface="Arial Black"/>
                <a:cs typeface="Arial Black"/>
              </a:rPr>
              <a:t>=</a:t>
            </a:r>
            <a:r>
              <a:rPr sz="2700" spc="-85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92%</a:t>
            </a:r>
            <a:endParaRPr sz="2700">
              <a:latin typeface="Arial Black"/>
              <a:cs typeface="Arial Black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30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Na </a:t>
            </a:r>
            <a:r>
              <a:rPr sz="2700" spc="-210" dirty="0">
                <a:latin typeface="Arial Black"/>
                <a:cs typeface="Arial Black"/>
              </a:rPr>
              <a:t>= </a:t>
            </a:r>
            <a:r>
              <a:rPr sz="2700" spc="-305" dirty="0">
                <a:latin typeface="Arial Black"/>
                <a:cs typeface="Arial Black"/>
              </a:rPr>
              <a:t>128</a:t>
            </a:r>
            <a:r>
              <a:rPr sz="2700" spc="15" dirty="0">
                <a:latin typeface="Arial Black"/>
                <a:cs typeface="Arial Black"/>
              </a:rPr>
              <a:t> </a:t>
            </a:r>
            <a:r>
              <a:rPr sz="2700" spc="-245" dirty="0">
                <a:latin typeface="Arial Black"/>
                <a:cs typeface="Arial Black"/>
              </a:rPr>
              <a:t>mEq/L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64309"/>
            <a:ext cx="7598409" cy="2286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35" dirty="0">
                <a:latin typeface="Arial Black"/>
                <a:cs typeface="Arial Black"/>
              </a:rPr>
              <a:t>Examination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67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290" dirty="0">
                <a:latin typeface="Arial Black"/>
                <a:cs typeface="Arial Black"/>
              </a:rPr>
              <a:t>generalized puffiness, </a:t>
            </a:r>
            <a:r>
              <a:rPr sz="2700" spc="-320" dirty="0">
                <a:latin typeface="Arial Black"/>
                <a:cs typeface="Arial Black"/>
              </a:rPr>
              <a:t>periorbital </a:t>
            </a:r>
            <a:r>
              <a:rPr sz="2700" spc="-305" dirty="0">
                <a:latin typeface="Arial Black"/>
                <a:cs typeface="Arial Black"/>
              </a:rPr>
              <a:t>edema,</a:t>
            </a:r>
            <a:r>
              <a:rPr sz="2700" spc="-290" dirty="0">
                <a:latin typeface="Arial Black"/>
                <a:cs typeface="Arial Black"/>
              </a:rPr>
              <a:t> </a:t>
            </a:r>
            <a:r>
              <a:rPr sz="2700" spc="-305" dirty="0">
                <a:latin typeface="Arial Black"/>
                <a:cs typeface="Arial Black"/>
              </a:rPr>
              <a:t>ptosis,</a:t>
            </a:r>
            <a:endParaRPr sz="2700">
              <a:latin typeface="Arial Black"/>
              <a:cs typeface="Arial Black"/>
            </a:endParaRPr>
          </a:p>
          <a:p>
            <a:pPr marL="292735" marR="336550" indent="-25527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9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315" dirty="0">
                <a:latin typeface="Arial Black"/>
                <a:cs typeface="Arial Black"/>
              </a:rPr>
              <a:t>macroglossia, </a:t>
            </a:r>
            <a:r>
              <a:rPr sz="2700" spc="-305" dirty="0">
                <a:latin typeface="Arial Black"/>
                <a:cs typeface="Arial Black"/>
              </a:rPr>
              <a:t>and her </a:t>
            </a:r>
            <a:r>
              <a:rPr sz="2700" spc="-360" dirty="0">
                <a:latin typeface="Arial Black"/>
                <a:cs typeface="Arial Black"/>
              </a:rPr>
              <a:t>extremities </a:t>
            </a:r>
            <a:r>
              <a:rPr sz="2700" spc="-305" dirty="0">
                <a:latin typeface="Arial Black"/>
                <a:cs typeface="Arial Black"/>
              </a:rPr>
              <a:t>are dry and  </a:t>
            </a:r>
            <a:r>
              <a:rPr sz="2700" spc="-340" dirty="0">
                <a:latin typeface="Arial Black"/>
                <a:cs typeface="Arial Black"/>
              </a:rPr>
              <a:t>cool </a:t>
            </a:r>
            <a:r>
              <a:rPr sz="2700" spc="-420" dirty="0">
                <a:latin typeface="Arial Black"/>
                <a:cs typeface="Arial Black"/>
              </a:rPr>
              <a:t>with </a:t>
            </a:r>
            <a:r>
              <a:rPr sz="2700" spc="-335" dirty="0">
                <a:latin typeface="Arial Black"/>
                <a:cs typeface="Arial Black"/>
              </a:rPr>
              <a:t>nonpitting</a:t>
            </a:r>
            <a:r>
              <a:rPr sz="2700" spc="-180" dirty="0">
                <a:latin typeface="Arial Black"/>
                <a:cs typeface="Arial Black"/>
              </a:rPr>
              <a:t> </a:t>
            </a:r>
            <a:r>
              <a:rPr sz="2700" spc="-310" dirty="0">
                <a:latin typeface="Arial Black"/>
                <a:cs typeface="Arial Black"/>
              </a:rPr>
              <a:t>edema.</a:t>
            </a:r>
            <a:endParaRPr sz="27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75" spc="-960" baseline="16516" dirty="0">
                <a:solidFill>
                  <a:srgbClr val="2CA1BE"/>
                </a:solidFill>
                <a:latin typeface="UnDotum"/>
                <a:cs typeface="UnDotum"/>
              </a:rPr>
              <a:t></a:t>
            </a:r>
            <a:r>
              <a:rPr sz="2775" spc="352" baseline="16516" dirty="0">
                <a:solidFill>
                  <a:srgbClr val="2CA1BE"/>
                </a:solidFill>
                <a:latin typeface="UnDotum"/>
                <a:cs typeface="UnDotum"/>
              </a:rPr>
              <a:t> </a:t>
            </a:r>
            <a:r>
              <a:rPr sz="2700" spc="-260" dirty="0">
                <a:latin typeface="Arial Black"/>
                <a:cs typeface="Arial Black"/>
              </a:rPr>
              <a:t>INVESTIGATION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400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UnDotum</vt:lpstr>
      <vt:lpstr>Office Theme</vt:lpstr>
      <vt:lpstr>PowerPoint Presentation</vt:lpstr>
      <vt:lpstr>PowerPoint Presentation</vt:lpstr>
      <vt:lpstr>PowerPoint Presentation</vt:lpstr>
      <vt:lpstr>PowerPoint Presentation</vt:lpstr>
      <vt:lpstr>Primary symptoms of myxedema coma are</vt:lpstr>
      <vt:lpstr>Myxedema coma was first reported by Ord in  1879 in London. It is a rare disorder, with only approximately  300 cases described in the literature  typically elderly females</vt:lpstr>
      <vt:lpstr> A 65-year-old woman with no known past medical  history is brought to the emergency department  with altered mental status. On arrival, the patient  but arousable.  Patient detailes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ummar khurshid</cp:lastModifiedBy>
  <cp:revision>1</cp:revision>
  <dcterms:created xsi:type="dcterms:W3CDTF">2020-06-18T05:57:30Z</dcterms:created>
  <dcterms:modified xsi:type="dcterms:W3CDTF">2020-06-18T06:21:12Z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2020-06-18T00:00:00Z</vt:filetime>
  </property>
</Properties>
</file>